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2" r:id="rId3"/>
    <p:sldId id="380" r:id="rId4"/>
    <p:sldId id="257" r:id="rId5"/>
    <p:sldId id="262" r:id="rId6"/>
    <p:sldId id="415" r:id="rId7"/>
    <p:sldId id="533" r:id="rId8"/>
    <p:sldId id="554" r:id="rId9"/>
    <p:sldId id="555" r:id="rId10"/>
    <p:sldId id="556" r:id="rId11"/>
    <p:sldId id="482" r:id="rId12"/>
    <p:sldId id="509" r:id="rId13"/>
    <p:sldId id="263" r:id="rId14"/>
    <p:sldId id="562" r:id="rId15"/>
    <p:sldId id="530" r:id="rId16"/>
    <p:sldId id="468" r:id="rId17"/>
    <p:sldId id="558" r:id="rId18"/>
    <p:sldId id="559" r:id="rId19"/>
    <p:sldId id="560" r:id="rId20"/>
    <p:sldId id="561" r:id="rId21"/>
    <p:sldId id="3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8"/>
    <p:restoredTop sz="92453"/>
  </p:normalViewPr>
  <p:slideViewPr>
    <p:cSldViewPr snapToGrid="0">
      <p:cViewPr>
        <p:scale>
          <a:sx n="110" d="100"/>
          <a:sy n="110" d="100"/>
        </p:scale>
        <p:origin x="1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06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91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811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6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8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062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6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8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6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developer.apple.com/library/prerelease/ios/documentation/UIKit/Reference/UIApplicationShortcutIcon_Class/index.html#//apple_ref/c/tdef/UIApplicationShortcutIconType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额外篇</a:t>
            </a:r>
          </a:p>
          <a:p>
            <a:pPr algn="ctr"/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5.3D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具体功能实现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5568" y="1010664"/>
            <a:ext cx="819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目前快速操作并没有任何功能，因为还没有实现。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3" y="1349306"/>
            <a:ext cx="962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选择快速操作时，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9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UIApplicationDelegate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协议中的 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performActionForShortcutItem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方法会被调用。</a:t>
            </a:r>
            <a:endParaRPr lang="en-US" altLang="zh-CN" sz="1400" dirty="0"/>
          </a:p>
        </p:txBody>
      </p:sp>
      <p:sp>
        <p:nvSpPr>
          <p:cNvPr id="12" name="圆角矩形标注 11"/>
          <p:cNvSpPr/>
          <p:nvPr/>
        </p:nvSpPr>
        <p:spPr>
          <a:xfrm>
            <a:off x="463446" y="1796073"/>
            <a:ext cx="7002225" cy="4546854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在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AppDelegate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里首先增加一个枚举：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en-US" altLang="zh-CN" dirty="0" err="1"/>
              <a:t>QuickAction</a:t>
            </a:r>
            <a:r>
              <a:rPr lang="en-US" altLang="zh-CN" dirty="0"/>
              <a:t>: String {</a:t>
            </a:r>
          </a:p>
          <a:p>
            <a:r>
              <a:rPr lang="en-US" altLang="zh-CN" dirty="0"/>
              <a:t>    case </a:t>
            </a:r>
            <a:r>
              <a:rPr lang="en-US" altLang="zh-CN" dirty="0" err="1"/>
              <a:t>OpenFav</a:t>
            </a:r>
            <a:r>
              <a:rPr lang="en-US" altLang="zh-CN" dirty="0"/>
              <a:t> = "</a:t>
            </a:r>
            <a:r>
              <a:rPr lang="en-US" altLang="zh-CN" dirty="0" err="1"/>
              <a:t>OpenFav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 case </a:t>
            </a:r>
            <a:r>
              <a:rPr lang="en-US" altLang="zh-CN" dirty="0" err="1"/>
              <a:t>OpenDiscover</a:t>
            </a:r>
            <a:r>
              <a:rPr lang="en-US" altLang="zh-CN" dirty="0"/>
              <a:t> = "</a:t>
            </a:r>
            <a:r>
              <a:rPr lang="en-US" altLang="zh-CN" dirty="0" err="1"/>
              <a:t>OpenDiscover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 case </a:t>
            </a:r>
            <a:r>
              <a:rPr lang="en-US" altLang="zh-CN" dirty="0" err="1"/>
              <a:t>OpenAddNew</a:t>
            </a:r>
            <a:r>
              <a:rPr lang="en-US" altLang="zh-CN" dirty="0"/>
              <a:t> = "</a:t>
            </a:r>
            <a:r>
              <a:rPr lang="en-US" altLang="zh-CN" dirty="0" err="1"/>
              <a:t>OpenAddNew</a:t>
            </a:r>
            <a:r>
              <a:rPr lang="en-US" altLang="zh-CN" dirty="0"/>
              <a:t>"</a:t>
            </a:r>
          </a:p>
          <a:p>
            <a:r>
              <a:rPr lang="de-DE" altLang="zh-CN" dirty="0"/>
              <a:t>    </a:t>
            </a:r>
          </a:p>
          <a:p>
            <a:r>
              <a:rPr lang="de-DE" altLang="zh-CN" dirty="0"/>
              <a:t>    </a:t>
            </a:r>
            <a:r>
              <a:rPr lang="de-DE" altLang="zh-CN" dirty="0" err="1"/>
              <a:t>init</a:t>
            </a:r>
            <a:r>
              <a:rPr lang="de-DE" altLang="zh-CN" dirty="0"/>
              <a:t>(</a:t>
            </a:r>
            <a:r>
              <a:rPr lang="de-DE" altLang="zh-CN" dirty="0" err="1"/>
              <a:t>fullId</a:t>
            </a:r>
            <a:r>
              <a:rPr lang="de-DE" altLang="zh-CN" dirty="0"/>
              <a:t>: String) {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shortId</a:t>
            </a:r>
            <a:r>
              <a:rPr lang="de-DE" altLang="zh-CN" dirty="0"/>
              <a:t> = </a:t>
            </a:r>
            <a:r>
              <a:rPr lang="de-DE" altLang="zh-CN" dirty="0" err="1"/>
              <a:t>fullId.componentsSeparatedByString</a:t>
            </a:r>
            <a:r>
              <a:rPr lang="de-DE" altLang="zh-CN" dirty="0"/>
              <a:t>(".").last!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self.init</a:t>
            </a:r>
            <a:r>
              <a:rPr lang="de-DE" altLang="zh-CN" dirty="0"/>
              <a:t>(</a:t>
            </a:r>
            <a:r>
              <a:rPr lang="de-DE" altLang="zh-CN" dirty="0" err="1"/>
              <a:t>rawValue</a:t>
            </a:r>
            <a:r>
              <a:rPr lang="de-DE" altLang="zh-CN" dirty="0"/>
              <a:t>: </a:t>
            </a:r>
            <a:r>
              <a:rPr lang="de-DE" altLang="zh-CN" dirty="0" err="1"/>
              <a:t>shortId</a:t>
            </a:r>
            <a:r>
              <a:rPr lang="de-DE" altLang="zh-CN" dirty="0"/>
              <a:t>)!</a:t>
            </a:r>
          </a:p>
          <a:p>
            <a:r>
              <a:rPr lang="de-DE" altLang="zh-CN" dirty="0"/>
              <a:t>    }</a:t>
            </a:r>
          </a:p>
          <a:p>
            <a:r>
              <a:rPr lang="de-DE" altLang="zh-CN" dirty="0"/>
              <a:t>}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551154" y="2038391"/>
            <a:ext cx="3074406" cy="1271968"/>
          </a:xfrm>
          <a:prstGeom prst="wedgeRoundRectCallout">
            <a:avLst>
              <a:gd name="adj1" fmla="val -112701"/>
              <a:gd name="adj2" fmla="val 6802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枚举类型对于在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中定义一组相关值非常实用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7755038" y="4029235"/>
            <a:ext cx="3819646" cy="2174795"/>
          </a:xfrm>
          <a:prstGeom prst="wedgeRoundRectCallout">
            <a:avLst>
              <a:gd name="adj1" fmla="val -76560"/>
              <a:gd name="adj2" fmla="val -209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这里列举了所有快速操作的类型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以及一个接受完整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并转化为枚举对应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Case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的初始化方法</a:t>
            </a:r>
          </a:p>
        </p:txBody>
      </p:sp>
    </p:spTree>
    <p:extLst>
      <p:ext uri="{BB962C8B-B14F-4D97-AF65-F5344CB8AC3E}">
        <p14:creationId xmlns:p14="http://schemas.microsoft.com/office/powerpoint/2010/main" val="916362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标注 9"/>
          <p:cNvSpPr/>
          <p:nvPr/>
        </p:nvSpPr>
        <p:spPr>
          <a:xfrm>
            <a:off x="0" y="1275867"/>
            <a:ext cx="12192000" cy="5582133"/>
          </a:xfrm>
          <a:prstGeom prst="wedgeRoundRectCallout">
            <a:avLst>
              <a:gd name="adj1" fmla="val 19055"/>
              <a:gd name="adj2" fmla="val -472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/>
              <a:t>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application(application: </a:t>
            </a:r>
            <a:r>
              <a:rPr lang="en-US" altLang="zh-CN" sz="1400" dirty="0" err="1"/>
              <a:t>UIApplication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performActionForShortcutItem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shortcutItem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UIApplicationShortcutItem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completionHandler</a:t>
            </a:r>
            <a:r>
              <a:rPr lang="en-US" altLang="zh-CN" sz="1400" dirty="0"/>
              <a:t>: (Bool) -&gt; Void) {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completionHandler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handleQuickAction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shortcutItem</a:t>
            </a:r>
            <a:r>
              <a:rPr lang="en-US" altLang="zh-CN" sz="1400" dirty="0"/>
              <a:t>))</a:t>
            </a:r>
          </a:p>
          <a:p>
            <a:r>
              <a:rPr lang="de-DE" altLang="zh-CN" sz="1400" dirty="0"/>
              <a:t>    }</a:t>
            </a:r>
          </a:p>
          <a:p>
            <a:r>
              <a:rPr lang="de-DE" altLang="zh-CN" sz="1400" dirty="0"/>
              <a:t>    </a:t>
            </a:r>
          </a:p>
          <a:p>
            <a:r>
              <a:rPr lang="de-DE" altLang="zh-CN" sz="1400" dirty="0"/>
              <a:t>    </a:t>
            </a:r>
            <a:r>
              <a:rPr lang="de-DE" altLang="zh-CN" sz="1400" dirty="0" err="1"/>
              <a:t>func</a:t>
            </a:r>
            <a:r>
              <a:rPr lang="de-DE" altLang="zh-CN" sz="1400" dirty="0"/>
              <a:t> </a:t>
            </a:r>
            <a:r>
              <a:rPr lang="de-DE" altLang="zh-CN" sz="1400" dirty="0" err="1"/>
              <a:t>handleQuickAction</a:t>
            </a:r>
            <a:r>
              <a:rPr lang="de-DE" altLang="zh-CN" sz="1400" dirty="0"/>
              <a:t>(item: </a:t>
            </a:r>
            <a:r>
              <a:rPr lang="de-DE" altLang="zh-CN" sz="1400" dirty="0" err="1"/>
              <a:t>UIApplicationShortcutItem</a:t>
            </a:r>
            <a:r>
              <a:rPr lang="de-DE" altLang="zh-CN" sz="1400" dirty="0"/>
              <a:t>) -&gt; </a:t>
            </a:r>
            <a:r>
              <a:rPr lang="de-DE" altLang="zh-CN" sz="1400" dirty="0" err="1"/>
              <a:t>Bool</a:t>
            </a:r>
            <a:r>
              <a:rPr lang="de-DE" altLang="zh-CN" sz="1400" dirty="0"/>
              <a:t> {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type = </a:t>
            </a:r>
            <a:r>
              <a:rPr lang="de-DE" altLang="zh-CN" sz="1400" dirty="0" err="1"/>
              <a:t>item.type</a:t>
            </a:r>
            <a:endParaRPr lang="de-DE" altLang="zh-CN" sz="1400" dirty="0"/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shortId</a:t>
            </a:r>
            <a:r>
              <a:rPr lang="de-DE" altLang="zh-CN" sz="1400" dirty="0"/>
              <a:t> = </a:t>
            </a:r>
            <a:r>
              <a:rPr lang="de-DE" altLang="zh-CN" sz="1400" dirty="0" err="1"/>
              <a:t>QuickAction</a:t>
            </a:r>
            <a:r>
              <a:rPr lang="de-DE" altLang="zh-CN" sz="1400" dirty="0"/>
              <a:t>(</a:t>
            </a:r>
            <a:r>
              <a:rPr lang="de-DE" altLang="zh-CN" sz="1400" dirty="0" err="1"/>
              <a:t>fullId</a:t>
            </a:r>
            <a:r>
              <a:rPr lang="de-DE" altLang="zh-CN" sz="1400" dirty="0"/>
              <a:t>: type)</a:t>
            </a:r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tabVC</a:t>
            </a:r>
            <a:r>
              <a:rPr lang="de-DE" altLang="zh-CN" sz="1400" dirty="0"/>
              <a:t> = </a:t>
            </a:r>
            <a:r>
              <a:rPr lang="de-DE" altLang="zh-CN" sz="1400" dirty="0" err="1"/>
              <a:t>window</a:t>
            </a:r>
            <a:r>
              <a:rPr lang="de-DE" altLang="zh-CN" sz="1400" dirty="0"/>
              <a:t>?.</a:t>
            </a:r>
            <a:r>
              <a:rPr lang="de-DE" altLang="zh-CN" sz="1400" dirty="0" err="1"/>
              <a:t>rootViewController</a:t>
            </a:r>
            <a:r>
              <a:rPr lang="de-DE" altLang="zh-CN" sz="1400" dirty="0"/>
              <a:t> </a:t>
            </a:r>
            <a:r>
              <a:rPr lang="de-DE" altLang="zh-CN" sz="1400" dirty="0" err="1"/>
              <a:t>as</a:t>
            </a:r>
            <a:r>
              <a:rPr lang="de-DE" altLang="zh-CN" sz="1400" dirty="0"/>
              <a:t>? </a:t>
            </a:r>
            <a:r>
              <a:rPr lang="de-DE" altLang="zh-CN" sz="1400" dirty="0" err="1"/>
              <a:t>UITabBarController</a:t>
            </a:r>
            <a:endParaRPr lang="de-DE" altLang="zh-CN" sz="1400" dirty="0"/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switch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shortId</a:t>
            </a:r>
            <a:r>
              <a:rPr lang="de-DE" altLang="zh-CN" sz="1400" dirty="0"/>
              <a:t> {</a:t>
            </a:r>
          </a:p>
          <a:p>
            <a:r>
              <a:rPr lang="ro-RO" altLang="zh-CN" sz="1400" dirty="0"/>
              <a:t>        case .</a:t>
            </a:r>
            <a:r>
              <a:rPr lang="ro-RO" altLang="zh-CN" sz="1400" dirty="0" err="1"/>
              <a:t>OpenFav</a:t>
            </a:r>
            <a:r>
              <a:rPr lang="ro-RO" altLang="zh-CN" sz="1400" dirty="0"/>
              <a:t>:</a:t>
            </a:r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tabVC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selectedIndex</a:t>
            </a:r>
            <a:r>
              <a:rPr lang="en-US" altLang="zh-CN" sz="1400" dirty="0"/>
              <a:t> = 0</a:t>
            </a:r>
          </a:p>
          <a:p>
            <a:r>
              <a:rPr lang="en-US" altLang="zh-CN" sz="1400" dirty="0"/>
              <a:t>        case .</a:t>
            </a:r>
            <a:r>
              <a:rPr lang="en-US" altLang="zh-CN" sz="1400" dirty="0" err="1"/>
              <a:t>OpenDiscover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tabVC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selectedIndex</a:t>
            </a:r>
            <a:r>
              <a:rPr lang="en-US" altLang="zh-CN" sz="1400" dirty="0"/>
              <a:t> = </a:t>
            </a:r>
            <a:r>
              <a:rPr lang="en-US" altLang="zh-CN" sz="1400" dirty="0" smtClean="0"/>
              <a:t>2</a:t>
            </a:r>
            <a:endParaRPr lang="en-US" altLang="zh-CN" sz="1400" dirty="0"/>
          </a:p>
          <a:p>
            <a:r>
              <a:rPr lang="en-US" altLang="zh-CN" sz="1400" dirty="0"/>
              <a:t>        case .</a:t>
            </a:r>
            <a:r>
              <a:rPr lang="en-US" altLang="zh-CN" sz="1400" dirty="0" err="1"/>
              <a:t>OpenAddNew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navVC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tabVC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viewControllers</a:t>
            </a:r>
            <a:r>
              <a:rPr lang="en-US" altLang="zh-CN" sz="1400" dirty="0"/>
              <a:t>?.first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tableVC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navVC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childViewControllers.first</a:t>
            </a:r>
            <a:endParaRPr lang="en-US" altLang="zh-CN" sz="1400" dirty="0"/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tableVC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performSegueWithIdentifier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addRestaurant</a:t>
            </a:r>
            <a:r>
              <a:rPr lang="en-US" altLang="zh-CN" sz="1400" dirty="0"/>
              <a:t>", sender: </a:t>
            </a:r>
            <a:r>
              <a:rPr lang="en-US" altLang="zh-CN" sz="1400" dirty="0" err="1"/>
              <a:t>tableVC</a:t>
            </a:r>
            <a:r>
              <a:rPr lang="en-US" altLang="zh-CN" sz="1400" dirty="0"/>
              <a:t>)</a:t>
            </a:r>
          </a:p>
          <a:p>
            <a:r>
              <a:rPr lang="de-DE" altLang="zh-CN" sz="1400" dirty="0"/>
              <a:t>        }</a:t>
            </a:r>
          </a:p>
          <a:p>
            <a:r>
              <a:rPr lang="de-DE" altLang="zh-CN" sz="1400" dirty="0"/>
              <a:t>        </a:t>
            </a:r>
          </a:p>
          <a:p>
            <a:r>
              <a:rPr lang="en-US" altLang="zh-CN" sz="1400" dirty="0"/>
              <a:t>        return true</a:t>
            </a:r>
          </a:p>
          <a:p>
            <a:r>
              <a:rPr lang="de-DE" altLang="zh-CN" sz="1400" dirty="0"/>
              <a:t>    }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39"/>
            <a:ext cx="2067001" cy="592385"/>
            <a:chOff x="201702" y="3223819"/>
            <a:chExt cx="2892555" cy="613407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19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代理方法实现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1602206" y="948916"/>
            <a:ext cx="4245255" cy="284608"/>
          </a:xfrm>
          <a:prstGeom prst="wedgeRoundRectCallout">
            <a:avLst>
              <a:gd name="adj1" fmla="val -5122"/>
              <a:gd name="adj2" fmla="val -4431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performActionForShortcutItem</a:t>
            </a:r>
            <a:r>
              <a:rPr lang="zh-CN" altLang="en-US" dirty="0" smtClean="0"/>
              <a:t>方法的实现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847461" y="1853196"/>
            <a:ext cx="2694655" cy="855280"/>
          </a:xfrm>
          <a:prstGeom prst="wedgeRoundRectCallout">
            <a:avLst>
              <a:gd name="adj1" fmla="val -33887"/>
              <a:gd name="adj2" fmla="val -697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当用户选择快速操作时，此方法被调用。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选中的单项作为参数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8972626" y="2200437"/>
            <a:ext cx="2694655" cy="855280"/>
          </a:xfrm>
          <a:prstGeom prst="wedgeRoundRectCallout">
            <a:avLst>
              <a:gd name="adj1" fmla="val -26155"/>
              <a:gd name="adj2" fmla="val -10490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completionHandler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为具体的处理方法。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执行成功则返回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5391384" y="3166692"/>
            <a:ext cx="4180880" cy="932707"/>
          </a:xfrm>
          <a:prstGeom prst="wedgeRoundRectCallout">
            <a:avLst>
              <a:gd name="adj1" fmla="val -69560"/>
              <a:gd name="adj2" fmla="val -11101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此方法传入参数的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type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，也就是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进行筛选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然后跳入不同的页面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5391384" y="4210374"/>
            <a:ext cx="4180880" cy="932707"/>
          </a:xfrm>
          <a:prstGeom prst="wedgeRoundRectCallout">
            <a:avLst>
              <a:gd name="adj1" fmla="val -113301"/>
              <a:gd name="adj2" fmla="val -3035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页，可以用其控制器的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selectedIndex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来进行切换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6882186" y="5217371"/>
            <a:ext cx="4180880" cy="932707"/>
          </a:xfrm>
          <a:prstGeom prst="wedgeRoundRectCallout">
            <a:avLst>
              <a:gd name="adj1" fmla="val -67344"/>
              <a:gd name="adj2" fmla="val -57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对于跳转到新店，则先取得第一个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页，再是第一个子视图（导航），导航的第一个子视图（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），再调用转场方法从而到达。</a:t>
            </a: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0885" y="448241"/>
            <a:ext cx="2323756" cy="587178"/>
            <a:chOff x="191977" y="3229210"/>
            <a:chExt cx="3251858" cy="608016"/>
          </a:xfrm>
        </p:grpSpPr>
        <p:sp>
          <p:nvSpPr>
            <p:cNvPr id="17" name="文本框 16"/>
            <p:cNvSpPr txBox="1"/>
            <p:nvPr/>
          </p:nvSpPr>
          <p:spPr>
            <a:xfrm>
              <a:off x="191977" y="3229210"/>
              <a:ext cx="325185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真机演示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⚠️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6s/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6s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Plus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Peek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endParaRPr lang="en-US" altLang="zh-CN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32312"/>
            <a:ext cx="2067001" cy="603117"/>
            <a:chOff x="201702" y="3212707"/>
            <a:chExt cx="2892555" cy="624519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12707"/>
              <a:ext cx="2892554" cy="541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Peek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4" name="finaltest3DTouc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6597" y="0"/>
            <a:ext cx="3865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9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Peek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Pop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可让用户预览内容，而不必进入相应的页面。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支持了这项功能后，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比如短信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，用力按下短信列表中的一行，会出现预览；再用力按一下会进入完整的内页。</a:t>
            </a:r>
            <a:endParaRPr lang="en-US" altLang="zh-CN" sz="1400" dirty="0"/>
          </a:p>
        </p:txBody>
      </p:sp>
      <p:sp>
        <p:nvSpPr>
          <p:cNvPr id="11" name="圆角矩形标注 10"/>
          <p:cNvSpPr/>
          <p:nvPr/>
        </p:nvSpPr>
        <p:spPr>
          <a:xfrm>
            <a:off x="648412" y="2702146"/>
            <a:ext cx="11539501" cy="588312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若要让一个控制器支持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Peek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，只要遵从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UIViewControllerPreviewingDelegate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871798"/>
              </p:ext>
            </p:extLst>
          </p:nvPr>
        </p:nvGraphicFramePr>
        <p:xfrm>
          <a:off x="648412" y="3683911"/>
          <a:ext cx="10856824" cy="28448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28412"/>
                <a:gridCol w="5428412"/>
              </a:tblGrid>
              <a:tr h="57557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实现步骤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注册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Peek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和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Pop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</a:t>
                      </a: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UIViewController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 </a:t>
                      </a: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registerForPreviewingWithDelegate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方法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018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实现</a:t>
                      </a: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UIViewControllerPreviewingDelegate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协议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1.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预览用的控制器 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01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2.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如何显示控制器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32312"/>
            <a:ext cx="2067001" cy="603117"/>
            <a:chOff x="201702" y="3212707"/>
            <a:chExt cx="2892555" cy="624519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12707"/>
              <a:ext cx="2892554" cy="541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Peek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</a:p>
            <a:p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875796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给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来加上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peek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特性。</a:t>
            </a:r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方法中加入以下方法来注册：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2167121" y="1874112"/>
            <a:ext cx="6849558" cy="949084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if </a:t>
            </a:r>
            <a:r>
              <a:rPr lang="en-US" altLang="zh-CN" sz="14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traitCollection.forceTouchCapability</a:t>
            </a:r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== .Available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registerForPreviewingWithDelegate</a:t>
            </a:r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(self, </a:t>
            </a:r>
            <a:r>
              <a:rPr lang="en-US" altLang="zh-CN" sz="14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sourceView</a:t>
            </a:r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 view)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实现协议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1657835" y="1871209"/>
            <a:ext cx="9268666" cy="1265529"/>
          </a:xfrm>
          <a:prstGeom prst="wedgeRoundRectCallout">
            <a:avLst>
              <a:gd name="adj1" fmla="val 2794"/>
              <a:gd name="adj2" fmla="val -9823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class 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UITableViewController,NSFetchedResultsControllerDelegate,UISearchResultsUpdating, </a:t>
            </a:r>
            <a:r>
              <a:rPr lang="en-US" altLang="zh-CN" sz="2000" b="1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UIViewControllerPreviewingDelegate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975798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让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遵从预览协议：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46180"/>
              </p:ext>
            </p:extLst>
          </p:nvPr>
        </p:nvGraphicFramePr>
        <p:xfrm>
          <a:off x="648412" y="3683911"/>
          <a:ext cx="10856824" cy="220469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28412"/>
                <a:gridCol w="5428412"/>
              </a:tblGrid>
              <a:tr h="57557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实现方法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889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previewingContext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(_: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viewControllerForLocation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:) 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当用户按压时开始一个预览。这里就是</a:t>
                      </a:r>
                      <a:r>
                        <a:rPr lang="en-US" altLang="zh-CN" sz="1400" dirty="0" err="1" smtClean="0">
                          <a:solidFill>
                            <a:schemeClr val="accent1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RestaurantTableViewController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endParaRPr lang="en-US" altLang="zh-CN" sz="1400" dirty="0" smtClean="0">
                        <a:solidFill>
                          <a:srgbClr val="000000"/>
                        </a:solidFill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此方法返回按压的位置和准备相应的预览控制器。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0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previewingContext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(_: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commitViewController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:) 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如何显示准备好的控制器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29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418987"/>
            <a:ext cx="4606725" cy="45343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532201" cy="569831"/>
            <a:chOff x="201702" y="3247174"/>
            <a:chExt cx="3543554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3543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71697" y="1291411"/>
            <a:ext cx="103335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UIViewControllerPreviewing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viewControllerForLocation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location: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CGPoint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guard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indexPathForRowAtPoint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(location)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storyboard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UIStoryboard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"Main"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bundle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())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guard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detailVC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storyboard.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</a:rPr>
              <a:t>detailVC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400" dirty="0" err="1">
                <a:solidFill>
                  <a:srgbClr val="306F79"/>
                </a:solidFill>
                <a:latin typeface="Menlo-Regular" charset="0"/>
              </a:rPr>
              <a:t>DetailTableViewController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selectedShop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detailVC.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selectedShop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detailVC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5234411" y="2395959"/>
            <a:ext cx="6120354" cy="486137"/>
          </a:xfrm>
          <a:prstGeom prst="wedgeRoundRectCallout">
            <a:avLst>
              <a:gd name="adj1" fmla="val -32993"/>
              <a:gd name="adj2" fmla="val -12793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从按压点尝试获取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indexPath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，失败则说明不是在单元格内按压，返回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875597" y="4398380"/>
            <a:ext cx="6120354" cy="486137"/>
          </a:xfrm>
          <a:prstGeom prst="wedgeRoundRectCallout">
            <a:avLst>
              <a:gd name="adj1" fmla="val 30929"/>
              <a:gd name="adj2" fmla="val -1041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尝试以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的方式初始化详情页控制器，如失败返回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674250" y="5880434"/>
            <a:ext cx="6120354" cy="486137"/>
          </a:xfrm>
          <a:prstGeom prst="wedgeRoundRectCallout">
            <a:avLst>
              <a:gd name="adj1" fmla="val -48501"/>
              <a:gd name="adj2" fmla="val -16841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传递相应单元格的餐馆数据 到 详情页控制器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130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3325726" y="2554593"/>
            <a:ext cx="5297414" cy="593238"/>
          </a:xfrm>
          <a:prstGeom prst="wedgeRoundRectCallout">
            <a:avLst>
              <a:gd name="adj1" fmla="val -39372"/>
              <a:gd name="adj2" fmla="val -10977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showViewController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方法直接显示之前预览的控制器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1696" y="1291411"/>
            <a:ext cx="105534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UIViewControllerPreviewing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commitViewController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viewControllerToCommit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showViewController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viewControllerToCommit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sender: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28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90" y="266592"/>
            <a:ext cx="11516809" cy="95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418987"/>
            <a:ext cx="4606725" cy="45343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532201" cy="569831"/>
            <a:chOff x="201702" y="3247174"/>
            <a:chExt cx="3543554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3543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预览代码改进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5641" y="1657834"/>
            <a:ext cx="103335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func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previewingContext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(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previewingContext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: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UIViewControllerPreviewing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,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viewControllerForLocation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location: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CGPoint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) -&gt;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UIViewController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? {</a:t>
            </a:r>
          </a:p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   </a:t>
            </a:r>
            <a:r>
              <a:rPr lang="is-I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…</a:t>
            </a:r>
          </a:p>
          <a:p>
            <a:endParaRPr lang="is-IS" altLang="zh-CN" sz="1400" dirty="0">
              <a:solidFill>
                <a:srgbClr val="B40062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   </a:t>
            </a:r>
            <a:r>
              <a:rPr lang="en-US" altLang="zh-CN" sz="2000" b="1" dirty="0" smtClean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2000" b="1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2000" b="1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 cell = </a:t>
            </a:r>
            <a:r>
              <a:rPr lang="en-US" altLang="zh-CN" sz="2000" b="1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2000" b="1" dirty="0" err="1">
                <a:solidFill>
                  <a:srgbClr val="2E0D6E"/>
                </a:solidFill>
                <a:latin typeface="Menlo-Regular" charset="0"/>
              </a:rPr>
              <a:t>cellForRowAtIndexPath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previewingContext.</a:t>
            </a:r>
            <a:r>
              <a:rPr lang="en-US" altLang="zh-CN" sz="2000" b="1" dirty="0" err="1">
                <a:solidFill>
                  <a:srgbClr val="5C2699"/>
                </a:solidFill>
                <a:latin typeface="Menlo-Regular" charset="0"/>
              </a:rPr>
              <a:t>sourceRect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2000" b="1" dirty="0" err="1">
                <a:solidFill>
                  <a:srgbClr val="5C2699"/>
                </a:solidFill>
                <a:latin typeface="Menlo-Regular" charset="0"/>
              </a:rPr>
              <a:t>frame</a:t>
            </a:r>
            <a:endParaRPr lang="en-US" altLang="zh-CN" sz="2000" b="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zh-CN" altLang="en-US" sz="2000" b="1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2000" b="1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2000" b="1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   </a:t>
            </a:r>
            <a:r>
              <a:rPr lang="de-DE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return</a:t>
            </a:r>
            <a:r>
              <a:rPr lang="de-DE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</a:t>
            </a:r>
            <a:r>
              <a:rPr lang="de-DE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detailVC</a:t>
            </a:r>
            <a:endParaRPr lang="de-DE" altLang="zh-CN" sz="1400" dirty="0" smtClean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849582" y="708477"/>
            <a:ext cx="3680960" cy="827464"/>
          </a:xfrm>
          <a:prstGeom prst="wedgeRoundRectCallout">
            <a:avLst>
              <a:gd name="adj1" fmla="val -12287"/>
              <a:gd name="adj2" fmla="val 17450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在预览内页前，让所选单</a:t>
            </a:r>
            <a:r>
              <a:rPr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元格四周背景虚化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014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/3dtouch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92480" y="1076823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也叫 压感触碰， 是随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6s/plus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推出的一种新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交互方式。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2002245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从此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不仅感知触摸与否，还可以感受触摸的力度。用户交互多了一个维度。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2480" y="2727612"/>
            <a:ext cx="10253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种交互：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快速操作（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子功能快捷方式）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Peek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（预览内容）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（展开预览）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2480" y="4693459"/>
            <a:ext cx="1025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本周我们将学到：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让吃货点评适配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种新交互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1663744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43024" y="1869366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快速操作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17" y="3571664"/>
            <a:ext cx="5928865" cy="99394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990552" y="387590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Peek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快速操作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快速操作类型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57834" y="905117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静态：写在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Info.plist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文件中，安装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后即使不启动也能访问。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1277668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方法：在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Info.plist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中新增一个 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UIApplicationShortcutItems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数组。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9915"/>
              </p:ext>
            </p:extLst>
          </p:nvPr>
        </p:nvGraphicFramePr>
        <p:xfrm>
          <a:off x="636608" y="1854478"/>
          <a:ext cx="10752882" cy="405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3530"/>
                <a:gridCol w="4959352"/>
              </a:tblGrid>
              <a:tr h="26216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数组元素属性（字典）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4992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UIApplicationShortcutItemType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 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（必须）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此操作的唯一</a:t>
                      </a:r>
                      <a:r>
                        <a:rPr lang="en-US" altLang="zh-CN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。命名类似</a:t>
                      </a:r>
                      <a:r>
                        <a:rPr lang="en-US" altLang="zh-CN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Bundle</a:t>
                      </a: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UIApplicationShortcutItemTitle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（必须）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操作的标题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UIApplicationShortcutItemSubtitle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操作的副标题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UIApplicationShortcutItemIconType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指定操作的图标为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  <a:hlinkClick r:id="rId5"/>
                        </a:rPr>
                        <a:t>系统图标类型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中的一种。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UIApplicationShortcutItemIconFile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如果是自定义图标，则是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Assets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中的图标</a:t>
                      </a: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文件名。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UIApplicationShortcutItemUserInfo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自定义信息。比如版本号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74" y="3844994"/>
            <a:ext cx="2931441" cy="207781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37" y="2394513"/>
            <a:ext cx="5803900" cy="1130300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7193383" y="1430735"/>
            <a:ext cx="2969190" cy="624141"/>
          </a:xfrm>
          <a:prstGeom prst="wedgeRoundRectCallout">
            <a:avLst>
              <a:gd name="adj1" fmla="val -70741"/>
              <a:gd name="adj2" fmla="val 1387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新增一个操作项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“新餐馆”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8505181" y="2241502"/>
            <a:ext cx="3686819" cy="1014114"/>
          </a:xfrm>
          <a:prstGeom prst="wedgeRoundRectCallout">
            <a:avLst>
              <a:gd name="adj1" fmla="val -47985"/>
              <a:gd name="adj2" fmla="val 13371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静态的快速操作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每一次按压都重复出现</a:t>
            </a:r>
          </a:p>
        </p:txBody>
      </p:sp>
    </p:spTree>
    <p:extLst>
      <p:ext uri="{BB962C8B-B14F-4D97-AF65-F5344CB8AC3E}">
        <p14:creationId xmlns:p14="http://schemas.microsoft.com/office/powerpoint/2010/main" val="92545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72875"/>
              </p:ext>
            </p:extLst>
          </p:nvPr>
        </p:nvGraphicFramePr>
        <p:xfrm>
          <a:off x="690021" y="1010665"/>
          <a:ext cx="10752882" cy="24848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376441"/>
                <a:gridCol w="5376441"/>
              </a:tblGrid>
              <a:tr h="55732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用户已经看过引导页后，按压图标才有以下快速操作项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0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新店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直接进入添加新店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95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发现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跳转到“发现”选项页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95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最爱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跳转到“最爱”选项页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动态快速操作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97712" y="3797747"/>
            <a:ext cx="11389488" cy="2510455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代码实现：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let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shortcutItem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UIApplicationShortcutItem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(type: "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com.xiaoboswift.newShop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",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localizedTitle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”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新店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",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localizedSubtitle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nil, icon: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UIApplicationShortcutIcon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(type: .Add),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userInfo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nil) 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UIApplication.sharedApplication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shortcutItems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shortcutItem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8801219" y="3633795"/>
            <a:ext cx="3085981" cy="625689"/>
          </a:xfrm>
          <a:prstGeom prst="wedgeRoundRectCallout">
            <a:avLst>
              <a:gd name="adj1" fmla="val -47073"/>
              <a:gd name="adj2" fmla="val 1795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使用了系统图标：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Add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812911" y="5752617"/>
            <a:ext cx="4074289" cy="646779"/>
          </a:xfrm>
          <a:prstGeom prst="wedgeRoundRectCallout">
            <a:avLst>
              <a:gd name="adj1" fmla="val -61229"/>
              <a:gd name="adj2" fmla="val -5895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快速操作 的数组</a:t>
            </a:r>
          </a:p>
        </p:txBody>
      </p:sp>
    </p:spTree>
    <p:extLst>
      <p:ext uri="{BB962C8B-B14F-4D97-AF65-F5344CB8AC3E}">
        <p14:creationId xmlns:p14="http://schemas.microsoft.com/office/powerpoint/2010/main" val="103903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5569" y="1010664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还记得引导页设置参数的代码么？</a:t>
            </a:r>
            <a:endParaRPr lang="en-US" altLang="zh-CN" sz="1400" dirty="0"/>
          </a:p>
        </p:txBody>
      </p:sp>
      <p:sp>
        <p:nvSpPr>
          <p:cNvPr id="10" name="圆角矩形标注 9"/>
          <p:cNvSpPr/>
          <p:nvPr/>
        </p:nvSpPr>
        <p:spPr>
          <a:xfrm>
            <a:off x="4505124" y="507604"/>
            <a:ext cx="4730507" cy="1150230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GuiderContentViewController.swift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kumimoji="1"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defaults.setBool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(true, </a:t>
            </a:r>
            <a:r>
              <a:rPr kumimoji="1"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forKey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"</a:t>
            </a:r>
            <a:r>
              <a:rPr kumimoji="1"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guiderShowed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")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2" y="1960025"/>
            <a:ext cx="8958806" cy="4660694"/>
          </a:xfrm>
          <a:prstGeom prst="wedgeRoundRectCallout">
            <a:avLst>
              <a:gd name="adj1" fmla="val 22975"/>
              <a:gd name="adj2" fmla="val -5854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在其后添加一下代码：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/>
              <a:t>//</a:t>
            </a:r>
            <a:r>
              <a:rPr lang="zh-CN" altLang="en-US" sz="1400" dirty="0"/>
              <a:t>如果设备具备</a:t>
            </a:r>
            <a:r>
              <a:rPr lang="en-US" altLang="zh-CN" sz="1400" dirty="0"/>
              <a:t>3D Touch</a:t>
            </a:r>
            <a:r>
              <a:rPr lang="zh-CN" altLang="en-US" sz="1400" dirty="0"/>
              <a:t>功能，则添加快速操作</a:t>
            </a:r>
          </a:p>
          <a:p>
            <a:r>
              <a:rPr lang="en-US" altLang="zh-CN" sz="1400" dirty="0"/>
              <a:t>        if </a:t>
            </a:r>
            <a:r>
              <a:rPr lang="en-US" altLang="zh-CN" sz="1400" dirty="0" err="1"/>
              <a:t>traitCollection.forceTouchCapability</a:t>
            </a:r>
            <a:r>
              <a:rPr lang="en-US" altLang="zh-CN" sz="1400" dirty="0"/>
              <a:t> == .Available {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bundleID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NSBundle.mainBundle</a:t>
            </a:r>
            <a:r>
              <a:rPr lang="en-US" altLang="zh-CN" sz="1400" dirty="0"/>
              <a:t>().</a:t>
            </a:r>
            <a:r>
              <a:rPr lang="en-US" altLang="zh-CN" sz="1400" dirty="0" err="1"/>
              <a:t>bundleIdentifier</a:t>
            </a:r>
            <a:endParaRPr lang="en-US" altLang="zh-CN" sz="1400" dirty="0"/>
          </a:p>
          <a:p>
            <a:r>
              <a:rPr lang="de-DE" altLang="zh-CN" sz="1400" dirty="0"/>
              <a:t>            </a:t>
            </a:r>
          </a:p>
          <a:p>
            <a:r>
              <a:rPr lang="en-US" altLang="zh-CN" sz="1400" dirty="0"/>
              <a:t>let item1icon = </a:t>
            </a:r>
            <a:r>
              <a:rPr lang="en-US" altLang="zh-CN" sz="1400" dirty="0" err="1"/>
              <a:t>UIApplicationShortcutIcon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templateImageName</a:t>
            </a:r>
            <a:r>
              <a:rPr lang="en-US" altLang="zh-CN" sz="1400" dirty="0"/>
              <a:t>: "favorite")</a:t>
            </a:r>
          </a:p>
          <a:p>
            <a:r>
              <a:rPr lang="en-US" altLang="zh-CN" sz="1400" dirty="0"/>
              <a:t>            let item1 = </a:t>
            </a:r>
            <a:r>
              <a:rPr lang="en-US" altLang="zh-CN" sz="1400" dirty="0" err="1"/>
              <a:t>UIApplicationShortcutItem</a:t>
            </a:r>
            <a:r>
              <a:rPr lang="en-US" altLang="zh-CN" sz="1400" dirty="0"/>
              <a:t>(type: "\(</a:t>
            </a:r>
            <a:r>
              <a:rPr lang="en-US" altLang="zh-CN" sz="1400" dirty="0" err="1"/>
              <a:t>bundleID</a:t>
            </a:r>
            <a:r>
              <a:rPr lang="en-US" altLang="zh-CN" sz="1400" dirty="0"/>
              <a:t>).</a:t>
            </a:r>
            <a:r>
              <a:rPr lang="en-US" altLang="zh-CN" sz="1400" dirty="0" err="1"/>
              <a:t>openFav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localizedTitle</a:t>
            </a:r>
            <a:r>
              <a:rPr lang="en-US" altLang="zh-CN" sz="1400" dirty="0"/>
              <a:t>: "</a:t>
            </a:r>
            <a:r>
              <a:rPr lang="zh-CN" altLang="en-US" sz="1400" dirty="0"/>
              <a:t>最爱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localizedSubtitle</a:t>
            </a:r>
            <a:r>
              <a:rPr lang="en-US" altLang="zh-CN" sz="1400" dirty="0"/>
              <a:t>: nil, icon:  item1icon, </a:t>
            </a:r>
            <a:r>
              <a:rPr lang="en-US" altLang="zh-CN" sz="1400" dirty="0" err="1"/>
              <a:t>userInfo</a:t>
            </a:r>
            <a:r>
              <a:rPr lang="en-US" altLang="zh-CN" sz="1400" dirty="0"/>
              <a:t>: nil)</a:t>
            </a:r>
          </a:p>
          <a:p>
            <a:r>
              <a:rPr lang="de-DE" altLang="zh-CN" sz="1400" dirty="0"/>
              <a:t>            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item2icon = </a:t>
            </a:r>
            <a:r>
              <a:rPr lang="de-DE" altLang="zh-CN" sz="1400" dirty="0" err="1"/>
              <a:t>UIApplicationShortcutIcon</a:t>
            </a:r>
            <a:r>
              <a:rPr lang="de-DE" altLang="zh-CN" sz="1400" dirty="0"/>
              <a:t>(</a:t>
            </a:r>
            <a:r>
              <a:rPr lang="de-DE" altLang="zh-CN" sz="1400" dirty="0" err="1"/>
              <a:t>templateImageName</a:t>
            </a:r>
            <a:r>
              <a:rPr lang="de-DE" altLang="zh-CN" sz="1400" dirty="0"/>
              <a:t>: "</a:t>
            </a:r>
            <a:r>
              <a:rPr lang="de-DE" altLang="zh-CN" sz="1400" dirty="0" err="1"/>
              <a:t>discover</a:t>
            </a:r>
            <a:r>
              <a:rPr lang="de-DE" altLang="zh-CN" sz="1400" dirty="0"/>
              <a:t>")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item2 = </a:t>
            </a:r>
            <a:r>
              <a:rPr lang="de-DE" altLang="zh-CN" sz="1400" dirty="0" err="1"/>
              <a:t>UIApplicationShortcutItem</a:t>
            </a:r>
            <a:r>
              <a:rPr lang="de-DE" altLang="zh-CN" sz="1400" dirty="0"/>
              <a:t>(type: "\(</a:t>
            </a:r>
            <a:r>
              <a:rPr lang="de-DE" altLang="zh-CN" sz="1400" dirty="0" err="1"/>
              <a:t>bundleID</a:t>
            </a:r>
            <a:r>
              <a:rPr lang="de-DE" altLang="zh-CN" sz="1400" dirty="0"/>
              <a:t>).</a:t>
            </a:r>
            <a:r>
              <a:rPr lang="de-DE" altLang="zh-CN" sz="1400" dirty="0" err="1"/>
              <a:t>openDiscover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localizedTitle</a:t>
            </a:r>
            <a:r>
              <a:rPr lang="de-DE" altLang="zh-CN" sz="1400" dirty="0"/>
              <a:t>: "</a:t>
            </a:r>
            <a:r>
              <a:rPr lang="zh-CN" altLang="de-DE" sz="1400" dirty="0"/>
              <a:t>发现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localizedSubtitle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icon</a:t>
            </a:r>
            <a:r>
              <a:rPr lang="de-DE" altLang="zh-CN" sz="1400" dirty="0"/>
              <a:t>:  item2icon, </a:t>
            </a:r>
            <a:r>
              <a:rPr lang="de-DE" altLang="zh-CN" sz="1400" dirty="0" err="1"/>
              <a:t>userInfo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/>
              <a:t>)</a:t>
            </a:r>
          </a:p>
          <a:p>
            <a:r>
              <a:rPr lang="de-DE" altLang="zh-CN" sz="1400" dirty="0"/>
              <a:t>            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item3icon = </a:t>
            </a:r>
            <a:r>
              <a:rPr lang="de-DE" altLang="zh-CN" sz="1400" dirty="0" err="1"/>
              <a:t>UIApplicationShortcutIcon</a:t>
            </a:r>
            <a:r>
              <a:rPr lang="de-DE" altLang="zh-CN" sz="1400" dirty="0"/>
              <a:t>(type: .Add)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item3 = </a:t>
            </a:r>
            <a:r>
              <a:rPr lang="de-DE" altLang="zh-CN" sz="1400" dirty="0" err="1"/>
              <a:t>UIApplicationShortcutItem</a:t>
            </a:r>
            <a:r>
              <a:rPr lang="de-DE" altLang="zh-CN" sz="1400" dirty="0"/>
              <a:t>(type: "\(</a:t>
            </a:r>
            <a:r>
              <a:rPr lang="de-DE" altLang="zh-CN" sz="1400" dirty="0" err="1"/>
              <a:t>bundleID</a:t>
            </a:r>
            <a:r>
              <a:rPr lang="de-DE" altLang="zh-CN" sz="1400" dirty="0"/>
              <a:t>).</a:t>
            </a:r>
            <a:r>
              <a:rPr lang="de-DE" altLang="zh-CN" sz="1400" dirty="0" err="1"/>
              <a:t>openAddNew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localizedTitle</a:t>
            </a:r>
            <a:r>
              <a:rPr lang="de-DE" altLang="zh-CN" sz="1400" dirty="0"/>
              <a:t>: "</a:t>
            </a:r>
            <a:r>
              <a:rPr lang="zh-CN" altLang="de-DE" sz="1400" dirty="0"/>
              <a:t>新店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localizedSubtitle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icon</a:t>
            </a:r>
            <a:r>
              <a:rPr lang="de-DE" altLang="zh-CN" sz="1400" dirty="0"/>
              <a:t>: item3icon, </a:t>
            </a:r>
            <a:r>
              <a:rPr lang="de-DE" altLang="zh-CN" sz="1400" dirty="0" err="1"/>
              <a:t>userInfo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 smtClean="0"/>
              <a:t>)</a:t>
            </a:r>
          </a:p>
          <a:p>
            <a:r>
              <a:rPr lang="de-DE" altLang="zh-CN" sz="1400" dirty="0" smtClean="0"/>
              <a:t>            </a:t>
            </a:r>
            <a:endParaRPr lang="de-DE" altLang="zh-CN" sz="1400" dirty="0"/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UIApplication.sharedApplication</a:t>
            </a:r>
            <a:r>
              <a:rPr lang="de-DE" altLang="zh-CN" sz="1400" dirty="0"/>
              <a:t>().</a:t>
            </a:r>
            <a:r>
              <a:rPr lang="de-DE" altLang="zh-CN" sz="1400" dirty="0" err="1"/>
              <a:t>shortcutItems</a:t>
            </a:r>
            <a:r>
              <a:rPr lang="de-DE" altLang="zh-CN" sz="1400" dirty="0"/>
              <a:t> = [item1, item2, item3]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smtClean="0"/>
              <a:t>}</a:t>
            </a:r>
            <a:endParaRPr lang="de-DE" altLang="zh-CN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85" y="2843996"/>
            <a:ext cx="3175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15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17735</TotalTime>
  <Words>1307</Words>
  <Application>Microsoft Macintosh PowerPoint</Application>
  <PresentationFormat>宽屏</PresentationFormat>
  <Paragraphs>235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Lantinghei SC Demibold</vt:lpstr>
      <vt:lpstr>Menlo-Regular</vt:lpstr>
      <vt:lpstr>Source Sans Pro Light</vt:lpstr>
      <vt:lpstr>冬青黑体简体中文 W3</vt:lpstr>
      <vt:lpstr>宋体</vt:lpstr>
      <vt:lpstr>微软雅黑</vt:lpstr>
      <vt:lpstr>新蒂下午茶基本版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4424</cp:revision>
  <dcterms:created xsi:type="dcterms:W3CDTF">2014-05-16T07:57:58Z</dcterms:created>
  <dcterms:modified xsi:type="dcterms:W3CDTF">2016-03-15T10:23:20Z</dcterms:modified>
</cp:coreProperties>
</file>